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3"/>
  </p:notesMasterIdLst>
  <p:sldIdLst>
    <p:sldId id="257" r:id="rId2"/>
    <p:sldId id="258" r:id="rId3"/>
    <p:sldId id="271" r:id="rId4"/>
    <p:sldId id="261" r:id="rId5"/>
    <p:sldId id="263" r:id="rId6"/>
    <p:sldId id="264" r:id="rId7"/>
    <p:sldId id="266" r:id="rId8"/>
    <p:sldId id="267" r:id="rId9"/>
    <p:sldId id="269" r:id="rId10"/>
    <p:sldId id="268" r:id="rId11"/>
    <p:sldId id="270"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98" autoAdjust="0"/>
    <p:restoredTop sz="94660"/>
  </p:normalViewPr>
  <p:slideViewPr>
    <p:cSldViewPr snapToGrid="0">
      <p:cViewPr varScale="1">
        <p:scale>
          <a:sx n="65" d="100"/>
          <a:sy n="65" d="100"/>
        </p:scale>
        <p:origin x="90" y="1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334226F-F89A-4312-82B7-52DC4BEDC812}" type="doc">
      <dgm:prSet loTypeId="urn:microsoft.com/office/officeart/2005/8/layout/arrow6" loCatId="relationship" qsTypeId="urn:microsoft.com/office/officeart/2005/8/quickstyle/simple1" qsCatId="simple" csTypeId="urn:microsoft.com/office/officeart/2005/8/colors/colorful2" csCatId="colorful" phldr="1"/>
      <dgm:spPr/>
      <dgm:t>
        <a:bodyPr/>
        <a:lstStyle/>
        <a:p>
          <a:endParaRPr lang="en-US"/>
        </a:p>
      </dgm:t>
    </dgm:pt>
    <dgm:pt modelId="{FE968975-A14C-4965-B95E-2ECBB2DA26A4}">
      <dgm:prSet phldrT="[Text]" custT="1"/>
      <dgm:spPr/>
      <dgm:t>
        <a:bodyPr/>
        <a:lstStyle/>
        <a:p>
          <a:r>
            <a:rPr lang="en-US" sz="3600" dirty="0" smtClean="0"/>
            <a:t>Air Pollution</a:t>
          </a:r>
          <a:endParaRPr lang="en-US" sz="3600" dirty="0"/>
        </a:p>
      </dgm:t>
    </dgm:pt>
    <dgm:pt modelId="{3694490D-72EA-46BB-812C-E95E4C9640DD}" type="parTrans" cxnId="{D60ADD34-BC1F-465D-B8AF-2A8DF646EBB0}">
      <dgm:prSet/>
      <dgm:spPr/>
      <dgm:t>
        <a:bodyPr/>
        <a:lstStyle/>
        <a:p>
          <a:endParaRPr lang="en-US"/>
        </a:p>
      </dgm:t>
    </dgm:pt>
    <dgm:pt modelId="{7048F968-2FA9-4FBC-9EC3-3491EAE31CFC}" type="sibTrans" cxnId="{D60ADD34-BC1F-465D-B8AF-2A8DF646EBB0}">
      <dgm:prSet/>
      <dgm:spPr/>
      <dgm:t>
        <a:bodyPr/>
        <a:lstStyle/>
        <a:p>
          <a:endParaRPr lang="en-US"/>
        </a:p>
      </dgm:t>
    </dgm:pt>
    <dgm:pt modelId="{CA85CBA1-ECB7-466E-ABB1-F550C039ADE6}">
      <dgm:prSet phldrT="[Text]" custT="1"/>
      <dgm:spPr/>
      <dgm:t>
        <a:bodyPr/>
        <a:lstStyle/>
        <a:p>
          <a:r>
            <a:rPr lang="en-US" sz="3600" dirty="0" smtClean="0"/>
            <a:t>Water Pollution</a:t>
          </a:r>
          <a:endParaRPr lang="en-US" sz="3600" dirty="0"/>
        </a:p>
      </dgm:t>
    </dgm:pt>
    <dgm:pt modelId="{DDF88E1C-8FE6-42DB-9DE0-D4B2DA6BD778}" type="parTrans" cxnId="{C7971709-F8FD-479D-9E04-BC4E793F935C}">
      <dgm:prSet/>
      <dgm:spPr/>
      <dgm:t>
        <a:bodyPr/>
        <a:lstStyle/>
        <a:p>
          <a:endParaRPr lang="en-US"/>
        </a:p>
      </dgm:t>
    </dgm:pt>
    <dgm:pt modelId="{5A2271E1-E94D-486A-B14E-6CB1B0BC1FAA}" type="sibTrans" cxnId="{C7971709-F8FD-479D-9E04-BC4E793F935C}">
      <dgm:prSet/>
      <dgm:spPr/>
      <dgm:t>
        <a:bodyPr/>
        <a:lstStyle/>
        <a:p>
          <a:endParaRPr lang="en-US"/>
        </a:p>
      </dgm:t>
    </dgm:pt>
    <dgm:pt modelId="{1C56D773-813C-4FFA-A614-46BE8B7FA332}" type="pres">
      <dgm:prSet presAssocID="{6334226F-F89A-4312-82B7-52DC4BEDC812}" presName="compositeShape" presStyleCnt="0">
        <dgm:presLayoutVars>
          <dgm:chMax val="2"/>
          <dgm:dir/>
          <dgm:resizeHandles val="exact"/>
        </dgm:presLayoutVars>
      </dgm:prSet>
      <dgm:spPr/>
    </dgm:pt>
    <dgm:pt modelId="{C6FF34F9-6587-456F-95C5-2C32F804E635}" type="pres">
      <dgm:prSet presAssocID="{6334226F-F89A-4312-82B7-52DC4BEDC812}" presName="ribbon" presStyleLbl="node1" presStyleIdx="0" presStyleCnt="1" custLinFactNeighborX="-5081" custLinFactNeighborY="8619"/>
      <dgm:spPr/>
    </dgm:pt>
    <dgm:pt modelId="{B42157C7-9185-45C0-98AD-AD042AB30EF3}" type="pres">
      <dgm:prSet presAssocID="{6334226F-F89A-4312-82B7-52DC4BEDC812}" presName="leftArrowText" presStyleLbl="node1" presStyleIdx="0" presStyleCnt="1">
        <dgm:presLayoutVars>
          <dgm:chMax val="0"/>
          <dgm:bulletEnabled val="1"/>
        </dgm:presLayoutVars>
      </dgm:prSet>
      <dgm:spPr/>
      <dgm:t>
        <a:bodyPr/>
        <a:lstStyle/>
        <a:p>
          <a:endParaRPr lang="en-US"/>
        </a:p>
      </dgm:t>
    </dgm:pt>
    <dgm:pt modelId="{6F02DF25-702B-4ED1-A77E-0D2199164398}" type="pres">
      <dgm:prSet presAssocID="{6334226F-F89A-4312-82B7-52DC4BEDC812}" presName="rightArrowText" presStyleLbl="node1" presStyleIdx="0" presStyleCnt="1">
        <dgm:presLayoutVars>
          <dgm:chMax val="0"/>
          <dgm:bulletEnabled val="1"/>
        </dgm:presLayoutVars>
      </dgm:prSet>
      <dgm:spPr/>
      <dgm:t>
        <a:bodyPr/>
        <a:lstStyle/>
        <a:p>
          <a:endParaRPr lang="en-US"/>
        </a:p>
      </dgm:t>
    </dgm:pt>
  </dgm:ptLst>
  <dgm:cxnLst>
    <dgm:cxn modelId="{C7971709-F8FD-479D-9E04-BC4E793F935C}" srcId="{6334226F-F89A-4312-82B7-52DC4BEDC812}" destId="{CA85CBA1-ECB7-466E-ABB1-F550C039ADE6}" srcOrd="1" destOrd="0" parTransId="{DDF88E1C-8FE6-42DB-9DE0-D4B2DA6BD778}" sibTransId="{5A2271E1-E94D-486A-B14E-6CB1B0BC1FAA}"/>
    <dgm:cxn modelId="{D60ADD34-BC1F-465D-B8AF-2A8DF646EBB0}" srcId="{6334226F-F89A-4312-82B7-52DC4BEDC812}" destId="{FE968975-A14C-4965-B95E-2ECBB2DA26A4}" srcOrd="0" destOrd="0" parTransId="{3694490D-72EA-46BB-812C-E95E4C9640DD}" sibTransId="{7048F968-2FA9-4FBC-9EC3-3491EAE31CFC}"/>
    <dgm:cxn modelId="{1A1EE19C-3B11-4095-8575-A812A3016D63}" type="presOf" srcId="{FE968975-A14C-4965-B95E-2ECBB2DA26A4}" destId="{B42157C7-9185-45C0-98AD-AD042AB30EF3}" srcOrd="0" destOrd="0" presId="urn:microsoft.com/office/officeart/2005/8/layout/arrow6"/>
    <dgm:cxn modelId="{F0A22256-55CF-41B1-9CD3-0EB87F355293}" type="presOf" srcId="{CA85CBA1-ECB7-466E-ABB1-F550C039ADE6}" destId="{6F02DF25-702B-4ED1-A77E-0D2199164398}" srcOrd="0" destOrd="0" presId="urn:microsoft.com/office/officeart/2005/8/layout/arrow6"/>
    <dgm:cxn modelId="{4A224236-EC18-452B-9E74-D15D9906C6E2}" type="presOf" srcId="{6334226F-F89A-4312-82B7-52DC4BEDC812}" destId="{1C56D773-813C-4FFA-A614-46BE8B7FA332}" srcOrd="0" destOrd="0" presId="urn:microsoft.com/office/officeart/2005/8/layout/arrow6"/>
    <dgm:cxn modelId="{511BBBD0-AF89-4B9F-A8F7-1068C3EC2FE5}" type="presParOf" srcId="{1C56D773-813C-4FFA-A614-46BE8B7FA332}" destId="{C6FF34F9-6587-456F-95C5-2C32F804E635}" srcOrd="0" destOrd="0" presId="urn:microsoft.com/office/officeart/2005/8/layout/arrow6"/>
    <dgm:cxn modelId="{8A84074C-5A45-4BA2-8ABD-2942EF4230B4}" type="presParOf" srcId="{1C56D773-813C-4FFA-A614-46BE8B7FA332}" destId="{B42157C7-9185-45C0-98AD-AD042AB30EF3}" srcOrd="1" destOrd="0" presId="urn:microsoft.com/office/officeart/2005/8/layout/arrow6"/>
    <dgm:cxn modelId="{BE91B1B6-A1E3-4230-9C2C-2E380F0A8862}" type="presParOf" srcId="{1C56D773-813C-4FFA-A614-46BE8B7FA332}" destId="{6F02DF25-702B-4ED1-A77E-0D2199164398}" srcOrd="2" destOrd="0" presId="urn:microsoft.com/office/officeart/2005/8/layout/arrow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FF34F9-6587-456F-95C5-2C32F804E635}">
      <dsp:nvSpPr>
        <dsp:cNvPr id="0" name=""/>
        <dsp:cNvSpPr/>
      </dsp:nvSpPr>
      <dsp:spPr>
        <a:xfrm>
          <a:off x="0" y="1363954"/>
          <a:ext cx="8128000" cy="3251199"/>
        </a:xfrm>
        <a:prstGeom prst="leftRightRibbon">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42157C7-9185-45C0-98AD-AD042AB30EF3}">
      <dsp:nvSpPr>
        <dsp:cNvPr id="0" name=""/>
        <dsp:cNvSpPr/>
      </dsp:nvSpPr>
      <dsp:spPr>
        <a:xfrm>
          <a:off x="975360" y="1652693"/>
          <a:ext cx="2682239"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lvl="0" algn="ctr" defTabSz="1600200">
            <a:lnSpc>
              <a:spcPct val="90000"/>
            </a:lnSpc>
            <a:spcBef>
              <a:spcPct val="0"/>
            </a:spcBef>
            <a:spcAft>
              <a:spcPct val="35000"/>
            </a:spcAft>
          </a:pPr>
          <a:r>
            <a:rPr lang="en-US" sz="3600" kern="1200" dirty="0" smtClean="0"/>
            <a:t>Air Pollution</a:t>
          </a:r>
          <a:endParaRPr lang="en-US" sz="3600" kern="1200" dirty="0"/>
        </a:p>
      </dsp:txBody>
      <dsp:txXfrm>
        <a:off x="975360" y="1652693"/>
        <a:ext cx="2682239" cy="1593088"/>
      </dsp:txXfrm>
    </dsp:sp>
    <dsp:sp modelId="{6F02DF25-702B-4ED1-A77E-0D2199164398}">
      <dsp:nvSpPr>
        <dsp:cNvPr id="0" name=""/>
        <dsp:cNvSpPr/>
      </dsp:nvSpPr>
      <dsp:spPr>
        <a:xfrm>
          <a:off x="4064000" y="2172885"/>
          <a:ext cx="3169920" cy="1593088"/>
        </a:xfrm>
        <a:prstGeom prst="rect">
          <a:avLst/>
        </a:prstGeom>
        <a:noFill/>
        <a:ln w="12700" cap="flat" cmpd="sng" algn="ctr">
          <a:noFill/>
          <a:prstDash val="solid"/>
          <a:miter lim="800000"/>
        </a:ln>
        <a:effectLst/>
        <a:sp3d/>
      </dsp:spPr>
      <dsp:style>
        <a:lnRef idx="2">
          <a:scrgbClr r="0" g="0" b="0"/>
        </a:lnRef>
        <a:fillRef idx="1">
          <a:scrgbClr r="0" g="0" b="0"/>
        </a:fillRef>
        <a:effectRef idx="0">
          <a:scrgbClr r="0" g="0" b="0"/>
        </a:effectRef>
        <a:fontRef idx="minor">
          <a:schemeClr val="lt1"/>
        </a:fontRef>
      </dsp:style>
      <dsp:txBody>
        <a:bodyPr spcFirstLastPara="0" vert="horz" wrap="square" lIns="0" tIns="128016" rIns="0" bIns="137160" numCol="1" spcCol="1270" anchor="ctr" anchorCtr="0">
          <a:noAutofit/>
        </a:bodyPr>
        <a:lstStyle/>
        <a:p>
          <a:pPr lvl="0" algn="ctr" defTabSz="1600200">
            <a:lnSpc>
              <a:spcPct val="90000"/>
            </a:lnSpc>
            <a:spcBef>
              <a:spcPct val="0"/>
            </a:spcBef>
            <a:spcAft>
              <a:spcPct val="35000"/>
            </a:spcAft>
          </a:pPr>
          <a:r>
            <a:rPr lang="en-US" sz="3600" kern="1200" dirty="0" smtClean="0"/>
            <a:t>Water Pollution</a:t>
          </a:r>
          <a:endParaRPr lang="en-US" sz="3600" kern="1200" dirty="0"/>
        </a:p>
      </dsp:txBody>
      <dsp:txXfrm>
        <a:off x="4064000" y="2172885"/>
        <a:ext cx="3169920" cy="1593088"/>
      </dsp:txXfrm>
    </dsp:sp>
  </dsp:spTree>
</dsp:drawing>
</file>

<file path=ppt/diagrams/layout1.xml><?xml version="1.0" encoding="utf-8"?>
<dgm:layoutDef xmlns:dgm="http://schemas.openxmlformats.org/drawingml/2006/diagram" xmlns:a="http://schemas.openxmlformats.org/drawingml/2006/main" uniqueId="urn:microsoft.com/office/officeart/2005/8/layout/arrow6">
  <dgm:title val=""/>
  <dgm:desc val=""/>
  <dgm:catLst>
    <dgm:cat type="relationship" pri="4000"/>
    <dgm:cat type="process" pri="29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Lst>
      <dgm:cxnLst>
        <dgm:cxn modelId="3" srcId="0" destId="1" srcOrd="0" destOrd="0"/>
        <dgm:cxn modelId="4" srcId="0" destId="2" srcOrd="1" destOrd="0"/>
      </dgm:cxnLst>
      <dgm:bg/>
      <dgm:whole/>
    </dgm:dataModel>
  </dgm:clrData>
  <dgm:layoutNode name="compositeShape">
    <dgm:varLst>
      <dgm:chMax val="2"/>
      <dgm:dir/>
      <dgm:resizeHandles val="exact"/>
    </dgm:varLst>
    <dgm:alg type="composite">
      <dgm:param type="horzAlign" val="ctr"/>
      <dgm:param type="vertAlign" val="mid"/>
      <dgm:param type="ar" val="2.5"/>
    </dgm:alg>
    <dgm:shape xmlns:r="http://schemas.openxmlformats.org/officeDocument/2006/relationships" r:blip="">
      <dgm:adjLst/>
    </dgm:shape>
    <dgm:presOf/>
    <dgm:constrLst>
      <dgm:constr type="primFontSz" for="des" ptType="node" op="equ"/>
      <dgm:constr type="w" for="ch" forName="ribbon" refType="h" refFor="ch" refForName="ribbon" fact="2.5"/>
      <dgm:constr type="h" for="ch" forName="leftArrowText" refType="h" fact="0.49"/>
      <dgm:constr type="ctrY" for="ch" forName="leftArrowText" refType="ctrY" refFor="ch" refForName="ribbon"/>
      <dgm:constr type="ctrYOff" for="ch" forName="leftArrowText" refType="h" refFor="ch" refForName="ribbon" fact="-0.08"/>
      <dgm:constr type="l" for="ch" forName="leftArrowText" refType="w" refFor="ch" refForName="ribbon" fact="0.12"/>
      <dgm:constr type="r" for="ch" forName="leftArrowText" refType="w" refFor="ch" refForName="ribbon" fact="0.45"/>
      <dgm:constr type="h" for="ch" forName="rightArrowText" refType="h" fact="0.49"/>
      <dgm:constr type="ctrY" for="ch" forName="rightArrowText" refType="ctrY" refFor="ch" refForName="ribbon"/>
      <dgm:constr type="ctrYOff" for="ch" forName="rightArrowText" refType="h" refFor="ch" refForName="ribbon" fact="0.08"/>
      <dgm:constr type="l" for="ch" forName="rightArrowText" refType="w" refFor="ch" refForName="ribbon" fact="0.5"/>
      <dgm:constr type="r" for="ch" forName="rightArrowText" refType="w" refFor="ch" refForName="ribbon" fact="0.89"/>
    </dgm:constrLst>
    <dgm:ruleLst/>
    <dgm:choose name="Name0">
      <dgm:if name="Name1" axis="ch" ptType="node" func="cnt" op="gte" val="1">
        <dgm:layoutNode name="ribbon" styleLbl="node1">
          <dgm:alg type="sp"/>
          <dgm:shape xmlns:r="http://schemas.openxmlformats.org/officeDocument/2006/relationships" type="leftRightRibbon" r:blip="">
            <dgm:adjLst/>
          </dgm:shape>
          <dgm:presOf/>
          <dgm:constrLst/>
          <dgm:ruleLst/>
        </dgm:layoutNode>
        <dgm:layoutNode name="leftArrowText" styleLbl="node1">
          <dgm:varLst>
            <dgm:chMax val="0"/>
            <dgm:bulletEnabled val="1"/>
          </dgm:varLst>
          <dgm:alg type="tx">
            <dgm:param type="txAnchorVertCh" val="mid"/>
          </dgm:alg>
          <dgm:shape xmlns:r="http://schemas.openxmlformats.org/officeDocument/2006/relationships" type="rect" r:blip="" hideGeom="1">
            <dgm:adjLst/>
          </dgm:shape>
          <dgm:choose name="Name2">
            <dgm:if name="Name3" func="var" arg="dir" op="equ" val="norm">
              <dgm:presOf axis="ch desOrSelf" ptType="node node" st="1 1" cnt="1 0"/>
            </dgm:if>
            <dgm:else name="Name4">
              <dgm:presOf axis="ch desOrSelf" ptType="node node" st="2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layoutNode name="rightArrowText" styleLbl="node1">
          <dgm:varLst>
            <dgm:chMax val="0"/>
            <dgm:bulletEnabled val="1"/>
          </dgm:varLst>
          <dgm:alg type="tx">
            <dgm:param type="txAnchorVertCh" val="mid"/>
          </dgm:alg>
          <dgm:shape xmlns:r="http://schemas.openxmlformats.org/officeDocument/2006/relationships" type="rect" r:blip="" hideGeom="1">
            <dgm:adjLst/>
          </dgm:shape>
          <dgm:choose name="Name5">
            <dgm:if name="Name6" func="var" arg="dir" op="equ" val="norm">
              <dgm:presOf axis="ch desOrSelf" ptType="node node" st="2 1" cnt="1 0"/>
            </dgm:if>
            <dgm:else name="Name7">
              <dgm:presOf axis="ch desOrSelf" ptType="node node" st="1 1" cnt="1 0"/>
            </dgm:else>
          </dgm:choose>
          <dgm:constrLst>
            <dgm:constr type="primFontSz" val="65"/>
            <dgm:constr type="tMarg" refType="primFontSz" fact="0.28"/>
            <dgm:constr type="lMarg"/>
            <dgm:constr type="bMarg" refType="primFontSz" fact="0.3"/>
            <dgm:constr type="rMarg"/>
          </dgm:constrLst>
          <dgm:ruleLst>
            <dgm:rule type="primFontSz" val="5" fact="NaN" max="NaN"/>
          </dgm:ruleLst>
        </dgm:layoutNode>
      </dgm:if>
      <dgm:else name="Name8"/>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CD37EE-C106-4C59-B92E-3B92AA2FC184}"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7CF68A4-7338-4626-9F63-C167839370D9}" type="slidenum">
              <a:rPr lang="en-US" smtClean="0"/>
              <a:t>‹#›</a:t>
            </a:fld>
            <a:endParaRPr lang="en-US"/>
          </a:p>
        </p:txBody>
      </p:sp>
    </p:spTree>
    <p:extLst>
      <p:ext uri="{BB962C8B-B14F-4D97-AF65-F5344CB8AC3E}">
        <p14:creationId xmlns:p14="http://schemas.microsoft.com/office/powerpoint/2010/main" val="29617676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7CF68A4-7338-4626-9F63-C167839370D9}" type="slidenum">
              <a:rPr lang="en-US" smtClean="0"/>
              <a:t>9</a:t>
            </a:fld>
            <a:endParaRPr lang="en-US"/>
          </a:p>
        </p:txBody>
      </p:sp>
    </p:spTree>
    <p:extLst>
      <p:ext uri="{BB962C8B-B14F-4D97-AF65-F5344CB8AC3E}">
        <p14:creationId xmlns:p14="http://schemas.microsoft.com/office/powerpoint/2010/main" val="2595308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CB064DD5-58FB-4DB4-BCFC-077234AF8338}"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30525950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064DD5-58FB-4DB4-BCFC-077234AF8338}"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34399277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064DD5-58FB-4DB4-BCFC-077234AF8338}"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44846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B064DD5-58FB-4DB4-BCFC-077234AF8338}"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22112260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B064DD5-58FB-4DB4-BCFC-077234AF8338}" type="datetimeFigureOut">
              <a:rPr lang="en-US" smtClean="0"/>
              <a:t>12/7/2024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5386451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064DD5-58FB-4DB4-BCFC-077234AF8338}"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2988284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CB064DD5-58FB-4DB4-BCFC-077234AF8338}" type="datetimeFigureOut">
              <a:rPr lang="en-US" smtClean="0"/>
              <a:t>12/7/2024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1398397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CB064DD5-58FB-4DB4-BCFC-077234AF8338}" type="datetimeFigureOut">
              <a:rPr lang="en-US" smtClean="0"/>
              <a:t>12/7/2024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18465415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B064DD5-58FB-4DB4-BCFC-077234AF8338}" type="datetimeFigureOut">
              <a:rPr lang="en-US" smtClean="0"/>
              <a:t>12/7/2024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2931238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064DD5-58FB-4DB4-BCFC-077234AF8338}"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20080270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B064DD5-58FB-4DB4-BCFC-077234AF8338}" type="datetimeFigureOut">
              <a:rPr lang="en-US" smtClean="0"/>
              <a:t>12/7/2024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DB58361-2C1A-4723-B51C-BDE39E4797F0}" type="slidenum">
              <a:rPr lang="en-US" smtClean="0"/>
              <a:t>‹#›</a:t>
            </a:fld>
            <a:endParaRPr lang="en-US"/>
          </a:p>
        </p:txBody>
      </p:sp>
    </p:spTree>
    <p:extLst>
      <p:ext uri="{BB962C8B-B14F-4D97-AF65-F5344CB8AC3E}">
        <p14:creationId xmlns:p14="http://schemas.microsoft.com/office/powerpoint/2010/main" val="7153181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064DD5-58FB-4DB4-BCFC-077234AF8338}" type="datetimeFigureOut">
              <a:rPr lang="en-US" smtClean="0"/>
              <a:t>12/7/2024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DB58361-2C1A-4723-B51C-BDE39E4797F0}" type="slidenum">
              <a:rPr lang="en-US" smtClean="0"/>
              <a:t>‹#›</a:t>
            </a:fld>
            <a:endParaRPr lang="en-US"/>
          </a:p>
        </p:txBody>
      </p:sp>
    </p:spTree>
    <p:extLst>
      <p:ext uri="{BB962C8B-B14F-4D97-AF65-F5344CB8AC3E}">
        <p14:creationId xmlns:p14="http://schemas.microsoft.com/office/powerpoint/2010/main" val="526192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4.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g"/><Relationship Id="rId1" Type="http://schemas.openxmlformats.org/officeDocument/2006/relationships/slideLayout" Target="../slideLayouts/slideLayout7.xml"/><Relationship Id="rId4" Type="http://schemas.openxmlformats.org/officeDocument/2006/relationships/image" Target="../media/image10.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 name="TextBox 2"/>
          <p:cNvSpPr txBox="1"/>
          <p:nvPr/>
        </p:nvSpPr>
        <p:spPr>
          <a:xfrm>
            <a:off x="2306472" y="1241946"/>
            <a:ext cx="7547212" cy="1015663"/>
          </a:xfrm>
          <a:prstGeom prst="rect">
            <a:avLst/>
          </a:prstGeom>
          <a:noFill/>
        </p:spPr>
        <p:txBody>
          <a:bodyPr wrap="square" rtlCol="0">
            <a:spAutoFit/>
          </a:bodyPr>
          <a:lstStyle/>
          <a:p>
            <a:pPr algn="ctr"/>
            <a:r>
              <a:rPr lang="en-US" sz="6000" dirty="0" smtClean="0">
                <a:solidFill>
                  <a:schemeClr val="tx1">
                    <a:lumMod val="85000"/>
                    <a:lumOff val="15000"/>
                  </a:schemeClr>
                </a:solidFill>
              </a:rPr>
              <a:t>Environment Pollution</a:t>
            </a:r>
            <a:endParaRPr lang="en-US" sz="6000" dirty="0">
              <a:solidFill>
                <a:schemeClr val="tx1">
                  <a:lumMod val="85000"/>
                  <a:lumOff val="15000"/>
                </a:schemeClr>
              </a:solidFill>
            </a:endParaRPr>
          </a:p>
        </p:txBody>
      </p:sp>
    </p:spTree>
    <p:extLst>
      <p:ext uri="{BB962C8B-B14F-4D97-AF65-F5344CB8AC3E}">
        <p14:creationId xmlns:p14="http://schemas.microsoft.com/office/powerpoint/2010/main" val="1915715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Rectangle 3"/>
          <p:cNvSpPr/>
          <p:nvPr/>
        </p:nvSpPr>
        <p:spPr>
          <a:xfrm>
            <a:off x="368710" y="442817"/>
            <a:ext cx="9144000" cy="1938992"/>
          </a:xfrm>
          <a:prstGeom prst="rect">
            <a:avLst/>
          </a:prstGeom>
        </p:spPr>
        <p:txBody>
          <a:bodyPr wrap="square">
            <a:spAutoFit/>
          </a:bodyPr>
          <a:lstStyle/>
          <a:p>
            <a:r>
              <a:rPr lang="en-US" sz="2400" dirty="0">
                <a:solidFill>
                  <a:srgbClr val="474747"/>
                </a:solidFill>
                <a:latin typeface="Google Sans"/>
              </a:rPr>
              <a:t>The natural environment </a:t>
            </a:r>
            <a:r>
              <a:rPr lang="en-US" sz="2400" dirty="0">
                <a:solidFill>
                  <a:srgbClr val="040C28"/>
                </a:solidFill>
                <a:latin typeface="Google Sans"/>
              </a:rPr>
              <a:t>gives us a wealth of services that are difficult to measure in dollars</a:t>
            </a:r>
            <a:r>
              <a:rPr lang="en-US" sz="2400" dirty="0">
                <a:solidFill>
                  <a:srgbClr val="474747"/>
                </a:solidFill>
                <a:latin typeface="Google Sans"/>
              </a:rPr>
              <a:t>. Natural areas help clean our air, purify our water, produce food and medicines, reduce chemical and noise pollution, slow floodwaters, and cool our streets. We call this work 'ecosystem services'.</a:t>
            </a:r>
            <a:endParaRPr lang="en-US" sz="2400" dirty="0"/>
          </a:p>
        </p:txBody>
      </p:sp>
    </p:spTree>
    <p:extLst>
      <p:ext uri="{BB962C8B-B14F-4D97-AF65-F5344CB8AC3E}">
        <p14:creationId xmlns:p14="http://schemas.microsoft.com/office/powerpoint/2010/main" val="31762407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6062" y="0"/>
            <a:ext cx="6619875" cy="6858000"/>
          </a:xfrm>
          <a:prstGeom prst="rect">
            <a:avLst/>
          </a:prstGeom>
        </p:spPr>
      </p:pic>
    </p:spTree>
    <p:extLst>
      <p:ext uri="{BB962C8B-B14F-4D97-AF65-F5344CB8AC3E}">
        <p14:creationId xmlns:p14="http://schemas.microsoft.com/office/powerpoint/2010/main" val="7965944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TextBox 1"/>
          <p:cNvSpPr txBox="1"/>
          <p:nvPr/>
        </p:nvSpPr>
        <p:spPr>
          <a:xfrm>
            <a:off x="1510997" y="204716"/>
            <a:ext cx="8151618" cy="707886"/>
          </a:xfrm>
          <a:prstGeom prst="rect">
            <a:avLst/>
          </a:prstGeom>
          <a:noFill/>
        </p:spPr>
        <p:txBody>
          <a:bodyPr wrap="square" rtlCol="0">
            <a:spAutoFit/>
          </a:bodyPr>
          <a:lstStyle/>
          <a:p>
            <a:pPr algn="ctr"/>
            <a:r>
              <a:rPr lang="en-US" sz="4000" dirty="0" smtClean="0"/>
              <a:t>What is Pollution</a:t>
            </a:r>
            <a:endParaRPr lang="en-US" sz="4000" dirty="0"/>
          </a:p>
        </p:txBody>
      </p:sp>
      <p:sp>
        <p:nvSpPr>
          <p:cNvPr id="3" name="Rectangle 2"/>
          <p:cNvSpPr/>
          <p:nvPr/>
        </p:nvSpPr>
        <p:spPr>
          <a:xfrm>
            <a:off x="0" y="0"/>
            <a:ext cx="12192000" cy="1083212"/>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600" dirty="0"/>
              <a:t>What is </a:t>
            </a:r>
            <a:r>
              <a:rPr lang="en-US" sz="6600" dirty="0" smtClean="0"/>
              <a:t>Pollution?</a:t>
            </a:r>
            <a:endParaRPr lang="en-US" sz="6600" dirty="0"/>
          </a:p>
        </p:txBody>
      </p:sp>
      <p:sp>
        <p:nvSpPr>
          <p:cNvPr id="9" name="Rectangle 8"/>
          <p:cNvSpPr/>
          <p:nvPr/>
        </p:nvSpPr>
        <p:spPr>
          <a:xfrm>
            <a:off x="154675" y="2123197"/>
            <a:ext cx="6096000" cy="3539430"/>
          </a:xfrm>
          <a:prstGeom prst="rect">
            <a:avLst/>
          </a:prstGeom>
          <a:solidFill>
            <a:schemeClr val="accent5">
              <a:lumMod val="40000"/>
              <a:lumOff val="60000"/>
            </a:schemeClr>
          </a:solidFill>
        </p:spPr>
        <p:txBody>
          <a:bodyPr>
            <a:spAutoFit/>
          </a:bodyPr>
          <a:lstStyle/>
          <a:p>
            <a:pPr marL="285750" indent="-285750">
              <a:buFont typeface="Arial" panose="020B0604020202020204" pitchFamily="34" charset="0"/>
              <a:buChar char="•"/>
            </a:pPr>
            <a:r>
              <a:rPr lang="en-US" sz="3200" dirty="0">
                <a:solidFill>
                  <a:srgbClr val="474747"/>
                </a:solidFill>
              </a:rPr>
              <a:t>Pollution is </a:t>
            </a:r>
            <a:r>
              <a:rPr lang="en-US" sz="3200" dirty="0">
                <a:solidFill>
                  <a:srgbClr val="040C28"/>
                </a:solidFill>
              </a:rPr>
              <a:t>anything that makes the earth dirty and unhealthy</a:t>
            </a:r>
            <a:r>
              <a:rPr lang="en-US" sz="3200" dirty="0">
                <a:solidFill>
                  <a:srgbClr val="474747"/>
                </a:solidFill>
              </a:rPr>
              <a:t>. </a:t>
            </a:r>
            <a:endParaRPr lang="en-US" sz="3200" dirty="0" smtClean="0">
              <a:solidFill>
                <a:srgbClr val="474747"/>
              </a:solidFill>
            </a:endParaRPr>
          </a:p>
          <a:p>
            <a:pPr marL="285750" indent="-285750">
              <a:buFont typeface="Arial" panose="020B0604020202020204" pitchFamily="34" charset="0"/>
              <a:buChar char="•"/>
            </a:pPr>
            <a:r>
              <a:rPr lang="en-US" sz="3200" dirty="0"/>
              <a:t>Land, air, and water are all affected by pollution</a:t>
            </a:r>
            <a:r>
              <a:rPr lang="en-US" sz="3200" dirty="0" smtClean="0"/>
              <a:t>.</a:t>
            </a:r>
          </a:p>
          <a:p>
            <a:pPr marL="285750" indent="-285750">
              <a:buFont typeface="Arial" panose="020B0604020202020204" pitchFamily="34" charset="0"/>
              <a:buChar char="•"/>
            </a:pPr>
            <a:r>
              <a:rPr lang="en-US" sz="3200" dirty="0" smtClean="0"/>
              <a:t> </a:t>
            </a:r>
            <a:r>
              <a:rPr lang="en-US" sz="3200" dirty="0"/>
              <a:t>Pollution takes up space on our land. </a:t>
            </a:r>
            <a:endParaRPr lang="en-US" sz="3200" dirty="0" smtClean="0">
              <a:solidFill>
                <a:srgbClr val="474747"/>
              </a:solidFill>
            </a:endParaRPr>
          </a:p>
          <a:p>
            <a:endParaRPr lang="en-US" sz="3200" dirty="0"/>
          </a:p>
        </p:txBody>
      </p:sp>
      <p:pic>
        <p:nvPicPr>
          <p:cNvPr id="12" name="Picture 4" descr="What is Pollution? - Lesson for Kids: Definition &amp; Facts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73504" y="2175216"/>
            <a:ext cx="5446358" cy="3063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89424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109138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Types of Environment Pollution</a:t>
            </a:r>
            <a:endParaRPr lang="en-US" sz="4000" b="1" dirty="0"/>
          </a:p>
        </p:txBody>
      </p:sp>
      <p:graphicFrame>
        <p:nvGraphicFramePr>
          <p:cNvPr id="3" name="Diagram 2"/>
          <p:cNvGraphicFramePr/>
          <p:nvPr>
            <p:extLst>
              <p:ext uri="{D42A27DB-BD31-4B8C-83A1-F6EECF244321}">
                <p14:modId xmlns:p14="http://schemas.microsoft.com/office/powerpoint/2010/main" val="4228452235"/>
              </p:ext>
            </p:extLst>
          </p:nvPr>
        </p:nvGraphicFramePr>
        <p:xfrm>
          <a:off x="2032000" y="719666"/>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56413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14748"/>
            <a:ext cx="12194722" cy="1212091"/>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What is Air Pollution?</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226839"/>
            <a:ext cx="12191999" cy="4610925"/>
          </a:xfrm>
          <a:prstGeom prst="rect">
            <a:avLst/>
          </a:prstGeom>
        </p:spPr>
      </p:pic>
      <p:sp>
        <p:nvSpPr>
          <p:cNvPr id="5" name="Rectangle 4"/>
          <p:cNvSpPr/>
          <p:nvPr/>
        </p:nvSpPr>
        <p:spPr>
          <a:xfrm>
            <a:off x="534572" y="5444197"/>
            <a:ext cx="11437034" cy="125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323557" y="5444197"/>
            <a:ext cx="11648049" cy="12520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p:cNvSpPr/>
          <p:nvPr/>
        </p:nvSpPr>
        <p:spPr>
          <a:xfrm>
            <a:off x="254389" y="5367996"/>
            <a:ext cx="12192001" cy="14044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 y="5913965"/>
            <a:ext cx="13973922" cy="769441"/>
          </a:xfrm>
          <a:prstGeom prst="rect">
            <a:avLst/>
          </a:prstGeom>
          <a:noFill/>
        </p:spPr>
        <p:txBody>
          <a:bodyPr wrap="square" rtlCol="0">
            <a:spAutoFit/>
          </a:bodyPr>
          <a:lstStyle/>
          <a:p>
            <a:r>
              <a:rPr lang="en-US" sz="2000" dirty="0" smtClean="0"/>
              <a:t>Contamination of Air by harmful substances like poisonous, gases , smoke, particular matter, microbes </a:t>
            </a:r>
          </a:p>
          <a:p>
            <a:r>
              <a:rPr lang="en-US" sz="2000" dirty="0" smtClean="0"/>
              <a:t>Etc.is called as Air pollution</a:t>
            </a:r>
            <a:r>
              <a:rPr lang="en-US" sz="2400" dirty="0" smtClean="0"/>
              <a:t>.</a:t>
            </a:r>
          </a:p>
        </p:txBody>
      </p:sp>
    </p:spTree>
    <p:extLst>
      <p:ext uri="{BB962C8B-B14F-4D97-AF65-F5344CB8AC3E}">
        <p14:creationId xmlns:p14="http://schemas.microsoft.com/office/powerpoint/2010/main" val="7147813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44245"/>
            <a:ext cx="12192000" cy="943897"/>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Cause of Air Pollution</a:t>
            </a:r>
            <a:endParaRPr lang="en-US" sz="4000" dirty="0"/>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3126657"/>
            <a:ext cx="3996813" cy="262521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012" y="1187246"/>
            <a:ext cx="3706760" cy="277269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5522" y="3093988"/>
            <a:ext cx="3829665" cy="2690549"/>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9" name="TextBox 8"/>
          <p:cNvSpPr txBox="1"/>
          <p:nvPr/>
        </p:nvSpPr>
        <p:spPr>
          <a:xfrm>
            <a:off x="4999703" y="4247535"/>
            <a:ext cx="2093379" cy="461665"/>
          </a:xfrm>
          <a:prstGeom prst="rect">
            <a:avLst/>
          </a:prstGeom>
          <a:noFill/>
        </p:spPr>
        <p:txBody>
          <a:bodyPr wrap="square" rtlCol="0">
            <a:spAutoFit/>
          </a:bodyPr>
          <a:lstStyle/>
          <a:p>
            <a:pPr algn="ctr"/>
            <a:r>
              <a:rPr lang="en-US" sz="2400" b="1" dirty="0" smtClean="0"/>
              <a:t>Forest fire</a:t>
            </a:r>
            <a:endParaRPr lang="en-US" sz="2400" b="1" dirty="0"/>
          </a:p>
        </p:txBody>
      </p:sp>
      <p:sp>
        <p:nvSpPr>
          <p:cNvPr id="10" name="TextBox 9"/>
          <p:cNvSpPr txBox="1"/>
          <p:nvPr/>
        </p:nvSpPr>
        <p:spPr>
          <a:xfrm>
            <a:off x="1017640" y="5992986"/>
            <a:ext cx="2816941" cy="461665"/>
          </a:xfrm>
          <a:prstGeom prst="rect">
            <a:avLst/>
          </a:prstGeom>
          <a:noFill/>
        </p:spPr>
        <p:txBody>
          <a:bodyPr wrap="square" rtlCol="0">
            <a:spAutoFit/>
          </a:bodyPr>
          <a:lstStyle/>
          <a:p>
            <a:pPr algn="ctr"/>
            <a:r>
              <a:rPr lang="en-US" sz="2400" b="1" dirty="0" smtClean="0"/>
              <a:t>Smoke</a:t>
            </a:r>
            <a:r>
              <a:rPr lang="en-US" sz="2400" dirty="0" smtClean="0"/>
              <a:t> </a:t>
            </a:r>
            <a:r>
              <a:rPr lang="en-US" sz="2400" b="1" dirty="0" smtClean="0"/>
              <a:t>fire vehicles</a:t>
            </a:r>
            <a:endParaRPr lang="en-US" sz="2400" b="1" dirty="0"/>
          </a:p>
        </p:txBody>
      </p:sp>
      <p:sp>
        <p:nvSpPr>
          <p:cNvPr id="11" name="TextBox 10"/>
          <p:cNvSpPr txBox="1"/>
          <p:nvPr/>
        </p:nvSpPr>
        <p:spPr>
          <a:xfrm>
            <a:off x="9217742" y="6223819"/>
            <a:ext cx="2709633" cy="461665"/>
          </a:xfrm>
          <a:prstGeom prst="rect">
            <a:avLst/>
          </a:prstGeom>
          <a:noFill/>
        </p:spPr>
        <p:txBody>
          <a:bodyPr wrap="square" rtlCol="0">
            <a:spAutoFit/>
          </a:bodyPr>
          <a:lstStyle/>
          <a:p>
            <a:r>
              <a:rPr lang="en-US" sz="2400" b="1" dirty="0" smtClean="0"/>
              <a:t>Volcanic eruption</a:t>
            </a:r>
            <a:endParaRPr lang="en-US" sz="2400" b="1" dirty="0"/>
          </a:p>
        </p:txBody>
      </p:sp>
    </p:spTree>
    <p:extLst>
      <p:ext uri="{BB962C8B-B14F-4D97-AF65-F5344CB8AC3E}">
        <p14:creationId xmlns:p14="http://schemas.microsoft.com/office/powerpoint/2010/main" val="2142166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973394"/>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What is  Water Pollution?</a:t>
            </a:r>
            <a:endParaRPr lang="en-US" sz="4000"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73394"/>
            <a:ext cx="12192000" cy="4218038"/>
          </a:xfrm>
          <a:prstGeom prst="rect">
            <a:avLst/>
          </a:prstGeom>
        </p:spPr>
      </p:pic>
      <p:sp>
        <p:nvSpPr>
          <p:cNvPr id="4" name="Rectangle 3"/>
          <p:cNvSpPr/>
          <p:nvPr/>
        </p:nvSpPr>
        <p:spPr>
          <a:xfrm>
            <a:off x="2507226" y="5341825"/>
            <a:ext cx="7698658" cy="1200329"/>
          </a:xfrm>
          <a:prstGeom prst="rect">
            <a:avLst/>
          </a:prstGeom>
        </p:spPr>
        <p:txBody>
          <a:bodyPr wrap="square">
            <a:spAutoFit/>
          </a:bodyPr>
          <a:lstStyle/>
          <a:p>
            <a:r>
              <a:rPr lang="en-US" sz="2400" dirty="0">
                <a:solidFill>
                  <a:srgbClr val="474747"/>
                </a:solidFill>
                <a:latin typeface="Google Sans"/>
              </a:rPr>
              <a:t>Water pollution is </a:t>
            </a:r>
            <a:r>
              <a:rPr lang="en-US" sz="2400" dirty="0">
                <a:solidFill>
                  <a:srgbClr val="040C28"/>
                </a:solidFill>
                <a:latin typeface="Google Sans"/>
              </a:rPr>
              <a:t>the release of substances into bodies of water that makes water unsafe for human use and disrupts aquatic ecosystems</a:t>
            </a:r>
            <a:r>
              <a:rPr lang="en-US" sz="2400" dirty="0">
                <a:solidFill>
                  <a:srgbClr val="474747"/>
                </a:solidFill>
                <a:latin typeface="Google Sans"/>
              </a:rPr>
              <a:t>. </a:t>
            </a:r>
            <a:endParaRPr lang="en-US" sz="2400" dirty="0"/>
          </a:p>
        </p:txBody>
      </p:sp>
    </p:spTree>
    <p:extLst>
      <p:ext uri="{BB962C8B-B14F-4D97-AF65-F5344CB8AC3E}">
        <p14:creationId xmlns:p14="http://schemas.microsoft.com/office/powerpoint/2010/main" val="7268470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117987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Cause of Water Pollution</a:t>
            </a:r>
            <a:endParaRPr lang="en-US" sz="4000" dirty="0"/>
          </a:p>
        </p:txBody>
      </p:sp>
      <p:sp>
        <p:nvSpPr>
          <p:cNvPr id="3" name="AutoShape 2" descr="Water Pollution; Causes,Effects ..."/>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7975" y="1722875"/>
            <a:ext cx="3347884" cy="2639568"/>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499986" y="1633993"/>
            <a:ext cx="3515033" cy="2728450"/>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6" name="TextBox 5"/>
          <p:cNvSpPr txBox="1"/>
          <p:nvPr/>
        </p:nvSpPr>
        <p:spPr>
          <a:xfrm>
            <a:off x="8638100" y="4905447"/>
            <a:ext cx="4131519" cy="830997"/>
          </a:xfrm>
          <a:prstGeom prst="rect">
            <a:avLst/>
          </a:prstGeom>
          <a:noFill/>
        </p:spPr>
        <p:txBody>
          <a:bodyPr wrap="square" rtlCol="0">
            <a:spAutoFit/>
          </a:bodyPr>
          <a:lstStyle/>
          <a:p>
            <a:r>
              <a:rPr lang="en-US" sz="2400" b="1" dirty="0"/>
              <a:t>Rubbish and </a:t>
            </a:r>
            <a:r>
              <a:rPr lang="en-US" sz="2400" b="1" dirty="0" smtClean="0"/>
              <a:t>faucal water</a:t>
            </a:r>
          </a:p>
          <a:p>
            <a:r>
              <a:rPr lang="en-US" sz="2400" b="1" dirty="0" smtClean="0"/>
              <a:t> </a:t>
            </a:r>
            <a:r>
              <a:rPr lang="en-US" sz="2400" b="1" dirty="0"/>
              <a:t>dumping.</a:t>
            </a:r>
          </a:p>
        </p:txBody>
      </p:sp>
      <p:sp>
        <p:nvSpPr>
          <p:cNvPr id="7" name="TextBox 6"/>
          <p:cNvSpPr txBox="1"/>
          <p:nvPr/>
        </p:nvSpPr>
        <p:spPr>
          <a:xfrm>
            <a:off x="460375" y="4905447"/>
            <a:ext cx="3539613" cy="830997"/>
          </a:xfrm>
          <a:prstGeom prst="rect">
            <a:avLst/>
          </a:prstGeom>
          <a:noFill/>
        </p:spPr>
        <p:txBody>
          <a:bodyPr wrap="square" rtlCol="0">
            <a:spAutoFit/>
          </a:bodyPr>
          <a:lstStyle/>
          <a:p>
            <a:r>
              <a:rPr lang="en-US" sz="2400" b="1" dirty="0"/>
              <a:t>Industry, agriculture and livestock farming.</a:t>
            </a:r>
          </a:p>
        </p:txBody>
      </p:sp>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5948" y="1725498"/>
            <a:ext cx="3483949" cy="2545439"/>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9" name="TextBox 8"/>
          <p:cNvSpPr txBox="1"/>
          <p:nvPr/>
        </p:nvSpPr>
        <p:spPr>
          <a:xfrm>
            <a:off x="5368414" y="4884540"/>
            <a:ext cx="3269686" cy="461665"/>
          </a:xfrm>
          <a:prstGeom prst="rect">
            <a:avLst/>
          </a:prstGeom>
          <a:noFill/>
        </p:spPr>
        <p:txBody>
          <a:bodyPr wrap="square" rtlCol="0">
            <a:spAutoFit/>
          </a:bodyPr>
          <a:lstStyle/>
          <a:p>
            <a:r>
              <a:rPr lang="en-US" sz="2400" b="1" dirty="0" smtClean="0"/>
              <a:t>Unexpected flood</a:t>
            </a:r>
            <a:endParaRPr lang="en-US" sz="2400" b="1" dirty="0"/>
          </a:p>
        </p:txBody>
      </p:sp>
    </p:spTree>
    <p:extLst>
      <p:ext uri="{BB962C8B-B14F-4D97-AF65-F5344CB8AC3E}">
        <p14:creationId xmlns:p14="http://schemas.microsoft.com/office/powerpoint/2010/main" val="13228550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sp>
        <p:nvSpPr>
          <p:cNvPr id="2" name="Rectangle 1"/>
          <p:cNvSpPr/>
          <p:nvPr/>
        </p:nvSpPr>
        <p:spPr>
          <a:xfrm>
            <a:off x="0" y="0"/>
            <a:ext cx="12192000" cy="89965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dirty="0" smtClean="0"/>
              <a:t>Effect of Environment Pollution</a:t>
            </a:r>
            <a:endParaRPr lang="en-US" sz="4000" dirty="0"/>
          </a:p>
        </p:txBody>
      </p:sp>
      <p:sp>
        <p:nvSpPr>
          <p:cNvPr id="4" name="Rectangle 3"/>
          <p:cNvSpPr/>
          <p:nvPr/>
        </p:nvSpPr>
        <p:spPr>
          <a:xfrm>
            <a:off x="6204155" y="2351801"/>
            <a:ext cx="6096000" cy="3600986"/>
          </a:xfrm>
          <a:prstGeom prst="rect">
            <a:avLst/>
          </a:prstGeom>
        </p:spPr>
        <p:txBody>
          <a:bodyPr>
            <a:spAutoFit/>
          </a:bodyPr>
          <a:lstStyle/>
          <a:p>
            <a:pPr>
              <a:buFont typeface="Arial" panose="020B0604020202020204" pitchFamily="34" charset="0"/>
              <a:buChar char="•"/>
            </a:pPr>
            <a:r>
              <a:rPr lang="en-US" sz="2400" dirty="0" smtClean="0">
                <a:solidFill>
                  <a:srgbClr val="1F1F1F"/>
                </a:solidFill>
              </a:rPr>
              <a:t>Increased </a:t>
            </a:r>
            <a:r>
              <a:rPr lang="en-US" sz="2400" dirty="0" err="1" smtClean="0">
                <a:solidFill>
                  <a:srgbClr val="1F1F1F"/>
                </a:solidFill>
              </a:rPr>
              <a:t>ri</a:t>
            </a:r>
            <a:r>
              <a:rPr lang="en-US" sz="2400" dirty="0" err="1">
                <a:solidFill>
                  <a:srgbClr val="1F1F1F"/>
                </a:solidFill>
              </a:rPr>
              <a:t>Increased</a:t>
            </a:r>
            <a:r>
              <a:rPr lang="en-US" sz="2400" dirty="0">
                <a:solidFill>
                  <a:srgbClr val="1F1F1F"/>
                </a:solidFill>
              </a:rPr>
              <a:t> risk of respiratory illness and cardiovascular problems.</a:t>
            </a:r>
          </a:p>
          <a:p>
            <a:pPr>
              <a:buFont typeface="Arial" panose="020B0604020202020204" pitchFamily="34" charset="0"/>
              <a:buChar char="•"/>
            </a:pPr>
            <a:r>
              <a:rPr lang="en-US" sz="2400" dirty="0" err="1" smtClean="0">
                <a:solidFill>
                  <a:srgbClr val="1F1F1F"/>
                </a:solidFill>
              </a:rPr>
              <a:t>sk</a:t>
            </a:r>
            <a:r>
              <a:rPr lang="en-US" sz="2400" dirty="0" smtClean="0">
                <a:solidFill>
                  <a:srgbClr val="1F1F1F"/>
                </a:solidFill>
              </a:rPr>
              <a:t> </a:t>
            </a:r>
            <a:r>
              <a:rPr lang="en-US" sz="2400" dirty="0">
                <a:solidFill>
                  <a:srgbClr val="1F1F1F"/>
                </a:solidFill>
              </a:rPr>
              <a:t>of skin diseases.</a:t>
            </a:r>
          </a:p>
          <a:p>
            <a:pPr>
              <a:buFont typeface="Arial" panose="020B0604020202020204" pitchFamily="34" charset="0"/>
              <a:buChar char="•"/>
            </a:pPr>
            <a:r>
              <a:rPr lang="en-US" sz="2400" dirty="0">
                <a:solidFill>
                  <a:srgbClr val="1F1F1F"/>
                </a:solidFill>
              </a:rPr>
              <a:t>May increase the risk of cancer.</a:t>
            </a:r>
          </a:p>
          <a:p>
            <a:pPr>
              <a:buFont typeface="Arial" panose="020B0604020202020204" pitchFamily="34" charset="0"/>
              <a:buChar char="•"/>
            </a:pPr>
            <a:r>
              <a:rPr lang="en-US" sz="2400" dirty="0">
                <a:solidFill>
                  <a:srgbClr val="1F1F1F"/>
                </a:solidFill>
              </a:rPr>
              <a:t>Global warming.</a:t>
            </a:r>
          </a:p>
          <a:p>
            <a:pPr>
              <a:buFont typeface="Arial" panose="020B0604020202020204" pitchFamily="34" charset="0"/>
              <a:buChar char="•"/>
            </a:pPr>
            <a:r>
              <a:rPr lang="en-US" sz="2400" dirty="0">
                <a:solidFill>
                  <a:srgbClr val="1F1F1F"/>
                </a:solidFill>
              </a:rPr>
              <a:t>Acid rain.</a:t>
            </a:r>
          </a:p>
          <a:p>
            <a:pPr>
              <a:buFont typeface="Arial" panose="020B0604020202020204" pitchFamily="34" charset="0"/>
              <a:buChar char="•"/>
            </a:pPr>
            <a:r>
              <a:rPr lang="en-US" sz="2400" dirty="0">
                <a:solidFill>
                  <a:srgbClr val="1F1F1F"/>
                </a:solidFill>
              </a:rPr>
              <a:t>Ozone depletion.</a:t>
            </a:r>
          </a:p>
          <a:p>
            <a:pPr>
              <a:buFont typeface="Arial" panose="020B0604020202020204" pitchFamily="34" charset="0"/>
              <a:buChar char="•"/>
            </a:pPr>
            <a:r>
              <a:rPr lang="en-US" sz="2400" dirty="0">
                <a:solidFill>
                  <a:srgbClr val="1F1F1F"/>
                </a:solidFill>
              </a:rPr>
              <a:t>Hazards to wildlife.</a:t>
            </a:r>
          </a:p>
          <a:p>
            <a:r>
              <a:rPr lang="en-US" dirty="0">
                <a:solidFill>
                  <a:srgbClr val="1F1F1F"/>
                </a:solidFill>
                <a:latin typeface="Arial" panose="020B0604020202020204" pitchFamily="34" charset="0"/>
              </a:rPr>
              <a:t/>
            </a:r>
            <a:br>
              <a:rPr lang="en-US" dirty="0">
                <a:solidFill>
                  <a:srgbClr val="1F1F1F"/>
                </a:solidFill>
                <a:latin typeface="Arial" panose="020B0604020202020204" pitchFamily="34" charset="0"/>
              </a:rPr>
            </a:br>
            <a:endParaRPr lang="en-US" dirty="0"/>
          </a:p>
        </p:txBody>
      </p:sp>
      <p:sp>
        <p:nvSpPr>
          <p:cNvPr id="5" name="TextBox 4"/>
          <p:cNvSpPr txBox="1"/>
          <p:nvPr/>
        </p:nvSpPr>
        <p:spPr>
          <a:xfrm>
            <a:off x="108155" y="2539998"/>
            <a:ext cx="5457802" cy="2677656"/>
          </a:xfrm>
          <a:prstGeom prst="rect">
            <a:avLst/>
          </a:prstGeom>
          <a:noFill/>
        </p:spPr>
        <p:txBody>
          <a:bodyPr wrap="square" rtlCol="0">
            <a:spAutoFit/>
          </a:bodyPr>
          <a:lstStyle/>
          <a:p>
            <a:r>
              <a:rPr lang="en-US" sz="2400" dirty="0" smtClean="0"/>
              <a:t>Water and Air Pollution create environment </a:t>
            </a:r>
          </a:p>
          <a:p>
            <a:r>
              <a:rPr lang="en-US" sz="2400" dirty="0" smtClean="0"/>
              <a:t>Pollution. That is harmful for our environment.</a:t>
            </a:r>
          </a:p>
          <a:p>
            <a:r>
              <a:rPr lang="en-US" sz="2400" dirty="0" smtClean="0"/>
              <a:t>For environment pollution many difficulties comes </a:t>
            </a:r>
          </a:p>
          <a:p>
            <a:r>
              <a:rPr lang="en-US" sz="2400" dirty="0" smtClean="0"/>
              <a:t>Of our life. S-</a:t>
            </a:r>
            <a:endParaRPr lang="en-US" sz="2400" dirty="0"/>
          </a:p>
        </p:txBody>
      </p:sp>
      <p:sp>
        <p:nvSpPr>
          <p:cNvPr id="6" name="Right Arrow 5"/>
          <p:cNvSpPr/>
          <p:nvPr/>
        </p:nvSpPr>
        <p:spPr>
          <a:xfrm>
            <a:off x="4704735" y="3613355"/>
            <a:ext cx="1499420" cy="26547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95574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7702" y="1224116"/>
            <a:ext cx="4188541" cy="4188542"/>
          </a:xfrm>
          <a:prstGeom prst="rect">
            <a:avLst/>
          </a:prstGeom>
        </p:spPr>
      </p:pic>
      <p:sp>
        <p:nvSpPr>
          <p:cNvPr id="4" name="Rectangle 3"/>
          <p:cNvSpPr/>
          <p:nvPr/>
        </p:nvSpPr>
        <p:spPr>
          <a:xfrm>
            <a:off x="5958348" y="1669220"/>
            <a:ext cx="5545394" cy="3416320"/>
          </a:xfrm>
          <a:prstGeom prst="rect">
            <a:avLst/>
          </a:prstGeom>
        </p:spPr>
        <p:txBody>
          <a:bodyPr wrap="square">
            <a:spAutoFit/>
          </a:bodyPr>
          <a:lstStyle/>
          <a:p>
            <a:r>
              <a:rPr lang="en-US" sz="2400" dirty="0">
                <a:solidFill>
                  <a:srgbClr val="474747"/>
                </a:solidFill>
                <a:latin typeface="Google Sans"/>
              </a:rPr>
              <a:t>We must throw garbage in the right bins so that proper disposal of waste and waste management can be done. We need to make efforts in the right direction to conserve our natural resources and habitat. Some of the ways by which we can achieve this are to use renewable energy, avoid plastic bags, plant more trees etc.</a:t>
            </a:r>
            <a:endParaRPr lang="en-US" sz="2400" dirty="0"/>
          </a:p>
        </p:txBody>
      </p:sp>
      <p:sp>
        <p:nvSpPr>
          <p:cNvPr id="5" name="Rectangle 4"/>
          <p:cNvSpPr/>
          <p:nvPr/>
        </p:nvSpPr>
        <p:spPr>
          <a:xfrm>
            <a:off x="0" y="0"/>
            <a:ext cx="12192000" cy="899652"/>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00" b="1" dirty="0" smtClean="0"/>
              <a:t>To Save our Environment</a:t>
            </a:r>
            <a:endParaRPr lang="en-US" sz="4000" b="1" dirty="0"/>
          </a:p>
        </p:txBody>
      </p:sp>
    </p:spTree>
    <p:extLst>
      <p:ext uri="{BB962C8B-B14F-4D97-AF65-F5344CB8AC3E}">
        <p14:creationId xmlns:p14="http://schemas.microsoft.com/office/powerpoint/2010/main" val="35981091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TotalTime>
  <Words>222</Words>
  <Application>Microsoft Office PowerPoint</Application>
  <PresentationFormat>Widescreen</PresentationFormat>
  <Paragraphs>40</Paragraphs>
  <Slides>11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11</vt:i4>
      </vt:variant>
    </vt:vector>
  </HeadingPairs>
  <TitlesOfParts>
    <vt:vector size="16" baseType="lpstr">
      <vt:lpstr>Arial</vt:lpstr>
      <vt:lpstr>Calibri</vt:lpstr>
      <vt:lpstr>Calibri Light</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Iconic Galaxy</dc:creator>
  <cp:lastModifiedBy>Iconic Galaxy</cp:lastModifiedBy>
  <cp:revision>20</cp:revision>
  <dcterms:created xsi:type="dcterms:W3CDTF">2024-12-07T15:19:32Z</dcterms:created>
  <dcterms:modified xsi:type="dcterms:W3CDTF">2024-12-07T18:21:15Z</dcterms:modified>
</cp:coreProperties>
</file>